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84" r:id="rId3"/>
    <p:sldId id="278" r:id="rId4"/>
    <p:sldId id="282" r:id="rId5"/>
    <p:sldId id="295" r:id="rId6"/>
    <p:sldId id="300" r:id="rId7"/>
    <p:sldId id="292" r:id="rId8"/>
    <p:sldId id="301" r:id="rId9"/>
    <p:sldId id="302" r:id="rId10"/>
    <p:sldId id="266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8CAC"/>
    <a:srgbClr val="326393"/>
    <a:srgbClr val="21345C"/>
    <a:srgbClr val="2A345C"/>
    <a:srgbClr val="1C2244"/>
    <a:srgbClr val="F1ECE6"/>
    <a:srgbClr val="0F1225"/>
    <a:srgbClr val="C9CACF"/>
    <a:srgbClr val="CAB5BD"/>
    <a:srgbClr val="42689B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48" d="100"/>
          <a:sy n="48" d="100"/>
        </p:scale>
        <p:origin x="66" y="57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8116CC-20FF-457A-B0DD-F02EE29019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A0D387-B42B-4157-90E6-FCD3174B4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A7E609-556E-4234-8CFC-AE6C70233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3F3B6F-BEB4-4451-A4BA-A0659F2AC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3703B4-E0EB-4B00-9BF7-03ABD79FA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25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4538A9-CADF-4633-A090-47B42B856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9BC4E6F-A0DE-4AE3-90F2-1C03418ACC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04145D-ADF1-4464-BC28-593BAE746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FD674B-36F7-4FB8-8FD7-4A82F078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6B7B17-18E4-4B63-A6C1-BC60814AA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71BA4A-3D6F-4036-B650-4BE22EBF2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20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B3392-1D66-4FC7-9B67-9373E3302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3E0133-FB9E-4A82-B101-5823D201B8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96BE29-E9E7-4C46-9EA7-89CB1D548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7CF291-3561-4887-8CBA-2D73801AE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A223DB-3883-49FB-AC9D-6E713866E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48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9D0D848-B156-4FC0-9045-C4FA3355A8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BE1A0F-E622-4956-B3AE-75C0FFAC3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83557E-01F2-4719-81E9-5B6B18E38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B3DD90-F3E1-4BF3-9279-442F300C9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703D7F-961F-467A-AB56-CD0F56F5A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34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F7C35-D8F4-4D64-91F6-455403D3F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88CDA9-0970-49A3-82F4-FCFFA63B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50BDF5-6D16-4A9A-893B-53B110950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3635E5-1D8E-4820-93F8-0955606D4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11AF3B-8956-4150-8701-B7C6F2B24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4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1787C-EA13-4181-B0B0-B98FD1587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E5F5F3-03E8-4DE0-BFC5-1307CAE6E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7CEA32-CCEE-47B8-A526-80A2933D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964C28-B02D-443E-89E1-FB3F1254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FB7F4-ECD7-4A68-980A-73D9C752A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65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1298D1-822F-4AE9-BE1F-7EF054CE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8596DE-FD94-42CD-A453-C87AAFCB7E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5D48B6-4014-4E1E-AD68-C67E693F6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A6CCBA-5D70-4B89-BACA-6C91A0FF7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E4A065-E00B-4A73-9BB7-B46AC396A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6E1E2D-C422-4C81-9EA7-ABA7416D0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71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A5702F-9D39-4A23-8B2B-227C8FB4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B61F52-FB13-4AA5-8614-96CB85DAE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C87BAFA-DA5C-41E6-89B9-049ECF13E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58F1D0D-16C1-4524-9BFD-F88D9AADB2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6C66BD1-687F-4EBD-B80D-A9CE917A7C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79544E4-0FB8-47A2-9B6E-896DFDF65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CBAF11A-F1C3-474D-991B-EFCEF7C80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39CBAC-49D8-4D2D-A0EB-0A7DD653A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19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59595-4D21-46F7-9AA9-99350F31B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D291C2-6C24-4F10-AC19-A3D487803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8E207B8-FB3D-49E3-8ED2-E499A63D1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155E8C-A92C-4F29-8A88-562EE761F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36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2CA809-A196-4FCA-93A2-324CC693BFD6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90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2CA809-A196-4FCA-93A2-324CC693BFD6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07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8764F0-5601-4A14-A10F-2AABF340F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C9E9D1-8F1D-4F21-A822-6C7960A96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9A7961-D3A0-4BA3-B7D1-830E64EFA1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3B9528-22B9-4F6F-91C9-6F720DCC1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EBC077-8A76-446B-8054-77AD1824E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25B9B4-BE00-4DC7-A442-DC65D4257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78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F2D1CD-6AB9-44F7-9AF1-904E917CB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EE6583-9D58-4FBE-8B3E-D816FF62F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1C4F44-3451-43BF-BB78-2BFFC41D53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7A9D4-2312-4C80-955C-3A7FA2F8832A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56AF17-214F-4E1E-9255-3368B9888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45F63D-B78D-4305-AB08-518043957C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740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1D96CB-D837-42E6-B753-A362CB784AC7}"/>
              </a:ext>
            </a:extLst>
          </p:cNvPr>
          <p:cNvSpPr txBox="1"/>
          <p:nvPr/>
        </p:nvSpPr>
        <p:spPr>
          <a:xfrm>
            <a:off x="2706616" y="2505670"/>
            <a:ext cx="67787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</a:rPr>
              <a:t>DATABASE</a:t>
            </a:r>
            <a:r>
              <a:rPr lang="ko-KR" altLang="en-US" sz="5400" dirty="0">
                <a:solidFill>
                  <a:schemeClr val="bg1"/>
                </a:solidFill>
              </a:rPr>
              <a:t> </a:t>
            </a:r>
            <a:r>
              <a:rPr lang="en-US" altLang="ko-KR" sz="5400" dirty="0">
                <a:solidFill>
                  <a:schemeClr val="bg1"/>
                </a:solidFill>
              </a:rPr>
              <a:t>Term</a:t>
            </a:r>
            <a:r>
              <a:rPr lang="ko-KR" altLang="en-US" sz="5400" dirty="0">
                <a:solidFill>
                  <a:schemeClr val="bg1"/>
                </a:solidFill>
              </a:rPr>
              <a:t> </a:t>
            </a:r>
            <a:r>
              <a:rPr lang="en-US" altLang="ko-KR" sz="5400" dirty="0">
                <a:solidFill>
                  <a:schemeClr val="bg1"/>
                </a:solidFill>
              </a:rPr>
              <a:t>Project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B67F781-4111-4EB6-97E9-84D738AD6180}"/>
              </a:ext>
            </a:extLst>
          </p:cNvPr>
          <p:cNvCxnSpPr>
            <a:cxnSpLocks/>
          </p:cNvCxnSpPr>
          <p:nvPr/>
        </p:nvCxnSpPr>
        <p:spPr>
          <a:xfrm>
            <a:off x="3347720" y="3673455"/>
            <a:ext cx="549656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3988699" y="3917911"/>
            <a:ext cx="4214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국민건강보험공단 데이터베이스 시스템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8DE3BE0-B8F4-45E7-BC36-D7809EA22D06}"/>
              </a:ext>
            </a:extLst>
          </p:cNvPr>
          <p:cNvSpPr/>
          <p:nvPr/>
        </p:nvSpPr>
        <p:spPr>
          <a:xfrm>
            <a:off x="10058400" y="6572250"/>
            <a:ext cx="2133600" cy="28575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2DB756-317E-4F42-AF88-B6D561E946B9}"/>
              </a:ext>
            </a:extLst>
          </p:cNvPr>
          <p:cNvSpPr txBox="1"/>
          <p:nvPr/>
        </p:nvSpPr>
        <p:spPr>
          <a:xfrm>
            <a:off x="10058400" y="6233696"/>
            <a:ext cx="1888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2015110501 </a:t>
            </a:r>
            <a:r>
              <a:rPr lang="ko-KR" altLang="en-US" sz="1600" dirty="0" err="1">
                <a:solidFill>
                  <a:schemeClr val="bg1"/>
                </a:solidFill>
              </a:rPr>
              <a:t>양원직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2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0FB8B4C-07AF-4C6A-A019-A5544A66D523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679CA0-EDDD-4ACD-9947-D034F34E4F68}"/>
              </a:ext>
            </a:extLst>
          </p:cNvPr>
          <p:cNvSpPr txBox="1"/>
          <p:nvPr/>
        </p:nvSpPr>
        <p:spPr>
          <a:xfrm>
            <a:off x="4785384" y="2182455"/>
            <a:ext cx="262123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8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감사합니다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7A6D61-32CE-4248-A885-D7EC0D584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0"/>
            <a:ext cx="7864129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A65874D-330A-4603-BBBB-17B8078994E8}"/>
              </a:ext>
            </a:extLst>
          </p:cNvPr>
          <p:cNvSpPr/>
          <p:nvPr/>
        </p:nvSpPr>
        <p:spPr>
          <a:xfrm>
            <a:off x="10058400" y="6572250"/>
            <a:ext cx="2133600" cy="285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데이터베이스 시스템 아키텍처와 데이터베이스 API : 네이버 블로그">
            <a:extLst>
              <a:ext uri="{FF2B5EF4-FFF2-40B4-BE49-F238E27FC236}">
                <a16:creationId xmlns:a16="http://schemas.microsoft.com/office/drawing/2014/main" id="{34033F8D-411E-42AC-ABE0-6442199CA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515" y="3474457"/>
            <a:ext cx="2789685" cy="333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917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66080" y="152324"/>
            <a:ext cx="7571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국민건강보험공단 데이터베이스 시스템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FA2D4A9-E4C9-43E1-833A-7E0DFF5D4F34}"/>
              </a:ext>
            </a:extLst>
          </p:cNvPr>
          <p:cNvSpPr/>
          <p:nvPr/>
        </p:nvSpPr>
        <p:spPr>
          <a:xfrm>
            <a:off x="1278428" y="2047946"/>
            <a:ext cx="11684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99B28CF-3E7E-44C5-AFDD-39DB4B288DDE}"/>
              </a:ext>
            </a:extLst>
          </p:cNvPr>
          <p:cNvSpPr/>
          <p:nvPr/>
        </p:nvSpPr>
        <p:spPr>
          <a:xfrm>
            <a:off x="2688128" y="2047946"/>
            <a:ext cx="82423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1629264" y="223482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38D731-D30D-4CD5-998D-867D2C15C15F}"/>
              </a:ext>
            </a:extLst>
          </p:cNvPr>
          <p:cNvSpPr txBox="1"/>
          <p:nvPr/>
        </p:nvSpPr>
        <p:spPr>
          <a:xfrm>
            <a:off x="2945222" y="2281114"/>
            <a:ext cx="59170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주제선정 이유</a:t>
            </a:r>
            <a:r>
              <a:rPr lang="en-US" altLang="ko-KR" sz="3200" spc="-3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3200" spc="-3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사용자정의</a:t>
            </a:r>
            <a:r>
              <a:rPr lang="en-US" altLang="ko-KR" sz="3200" spc="-3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3200" spc="-3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요구조건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87E0D8A-DD27-4A53-A279-753B49A4E136}"/>
              </a:ext>
            </a:extLst>
          </p:cNvPr>
          <p:cNvSpPr/>
          <p:nvPr/>
        </p:nvSpPr>
        <p:spPr>
          <a:xfrm>
            <a:off x="1278428" y="3367447"/>
            <a:ext cx="11684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F192B7F-CF9B-4CE2-81F8-827E779C4742}"/>
              </a:ext>
            </a:extLst>
          </p:cNvPr>
          <p:cNvSpPr/>
          <p:nvPr/>
        </p:nvSpPr>
        <p:spPr>
          <a:xfrm>
            <a:off x="2688128" y="3367447"/>
            <a:ext cx="82423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E7130C-A8D2-4182-9379-C3BC60E1958A}"/>
              </a:ext>
            </a:extLst>
          </p:cNvPr>
          <p:cNvSpPr txBox="1"/>
          <p:nvPr/>
        </p:nvSpPr>
        <p:spPr>
          <a:xfrm>
            <a:off x="2945222" y="3579352"/>
            <a:ext cx="5052986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E-R</a:t>
            </a:r>
            <a:r>
              <a:rPr lang="ko-KR" altLang="en-US" sz="3200" spc="-3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다이어그램</a:t>
            </a:r>
            <a:r>
              <a:rPr lang="en-US" altLang="ko-KR" sz="3200" spc="-3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3200" spc="-3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스키마 테이블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215329A-A686-4974-A482-CF46E001D756}"/>
              </a:ext>
            </a:extLst>
          </p:cNvPr>
          <p:cNvSpPr/>
          <p:nvPr/>
        </p:nvSpPr>
        <p:spPr>
          <a:xfrm>
            <a:off x="1278428" y="4686948"/>
            <a:ext cx="1168400" cy="104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45BF32E-3D4D-416C-8E66-F898CB17E0F5}"/>
              </a:ext>
            </a:extLst>
          </p:cNvPr>
          <p:cNvSpPr/>
          <p:nvPr/>
        </p:nvSpPr>
        <p:spPr>
          <a:xfrm>
            <a:off x="2688128" y="4686948"/>
            <a:ext cx="8242300" cy="104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8E1275-5489-405E-8689-CBBC2527C00C}"/>
              </a:ext>
            </a:extLst>
          </p:cNvPr>
          <p:cNvSpPr txBox="1"/>
          <p:nvPr/>
        </p:nvSpPr>
        <p:spPr>
          <a:xfrm>
            <a:off x="1639898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132537-D9AC-4919-8A6E-B052AD40CF34}"/>
              </a:ext>
            </a:extLst>
          </p:cNvPr>
          <p:cNvSpPr txBox="1"/>
          <p:nvPr/>
        </p:nvSpPr>
        <p:spPr>
          <a:xfrm>
            <a:off x="2945222" y="4898853"/>
            <a:ext cx="13115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SQL</a:t>
            </a:r>
            <a:r>
              <a:rPr lang="ko-KR" altLang="en-US" sz="3200" spc="-3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4AB75E7-64C0-476C-A692-BCC2354BCC49}"/>
              </a:ext>
            </a:extLst>
          </p:cNvPr>
          <p:cNvSpPr/>
          <p:nvPr/>
        </p:nvSpPr>
        <p:spPr>
          <a:xfrm>
            <a:off x="10058400" y="6572250"/>
            <a:ext cx="2133600" cy="285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63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192088" y="151748"/>
            <a:ext cx="78967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3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국민건강보험공단 데이터베이스 시스템 선정 이유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2B7B5C9-F745-401A-99F6-001F312C8F5D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Term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6E9B12E-1CD1-4556-8620-FBC3FB639556}"/>
              </a:ext>
            </a:extLst>
          </p:cNvPr>
          <p:cNvSpPr txBox="1"/>
          <p:nvPr/>
        </p:nvSpPr>
        <p:spPr>
          <a:xfrm>
            <a:off x="908904" y="1899686"/>
            <a:ext cx="3543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국민건강보험공단이란</a:t>
            </a:r>
            <a:r>
              <a:rPr lang="en-US" altLang="ko-KR" sz="2000" dirty="0"/>
              <a:t>?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73089C5-CFE9-438A-9926-699A853C1C4C}"/>
              </a:ext>
            </a:extLst>
          </p:cNvPr>
          <p:cNvSpPr txBox="1"/>
          <p:nvPr/>
        </p:nvSpPr>
        <p:spPr>
          <a:xfrm>
            <a:off x="1806938" y="2413337"/>
            <a:ext cx="875592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보건복지부 산하 준 정부기관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just"/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just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대한민국 국민의 질병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부상에 대한 예방 진단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치료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재활 등 건강 증진에 대하여 보험 급여 실시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just"/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just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해외 선진국에서도 부러워하는 대한민국의 시스템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just"/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just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대한민국 국민이라면 모두가 가입되어 있고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기록되는 매우 큰 데이터베이스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13C58B5-D811-4641-9828-CBB124D54B45}"/>
              </a:ext>
            </a:extLst>
          </p:cNvPr>
          <p:cNvSpPr/>
          <p:nvPr/>
        </p:nvSpPr>
        <p:spPr>
          <a:xfrm>
            <a:off x="10058400" y="6572250"/>
            <a:ext cx="2133600" cy="285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22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Term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BB6EE8D-0603-438A-B72B-58BD4C4737E2}"/>
              </a:ext>
            </a:extLst>
          </p:cNvPr>
          <p:cNvSpPr/>
          <p:nvPr/>
        </p:nvSpPr>
        <p:spPr>
          <a:xfrm>
            <a:off x="3265661" y="3095025"/>
            <a:ext cx="725696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0A08B7B-8DA4-4028-B4CD-F8543EE3F3D5}"/>
              </a:ext>
            </a:extLst>
          </p:cNvPr>
          <p:cNvSpPr/>
          <p:nvPr/>
        </p:nvSpPr>
        <p:spPr>
          <a:xfrm>
            <a:off x="3273956" y="4788975"/>
            <a:ext cx="725696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896B012-03D2-452F-873E-656D55CCB82A}"/>
              </a:ext>
            </a:extLst>
          </p:cNvPr>
          <p:cNvSpPr/>
          <p:nvPr/>
        </p:nvSpPr>
        <p:spPr>
          <a:xfrm>
            <a:off x="1144682" y="3095025"/>
            <a:ext cx="2222420" cy="14172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3AA4FCD-1CF1-4A3D-8CE9-0380FBCB79A7}"/>
              </a:ext>
            </a:extLst>
          </p:cNvPr>
          <p:cNvSpPr/>
          <p:nvPr/>
        </p:nvSpPr>
        <p:spPr>
          <a:xfrm>
            <a:off x="1144682" y="4788975"/>
            <a:ext cx="2222420" cy="14172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2E07D4F-7C4B-4837-81EA-735D740AE21E}"/>
              </a:ext>
            </a:extLst>
          </p:cNvPr>
          <p:cNvSpPr txBox="1"/>
          <p:nvPr/>
        </p:nvSpPr>
        <p:spPr>
          <a:xfrm>
            <a:off x="1411784" y="3565119"/>
            <a:ext cx="16740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보험사 직원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554C741-2521-4102-A4C5-DF8CC558EF83}"/>
              </a:ext>
            </a:extLst>
          </p:cNvPr>
          <p:cNvSpPr txBox="1"/>
          <p:nvPr/>
        </p:nvSpPr>
        <p:spPr>
          <a:xfrm>
            <a:off x="1240015" y="5259069"/>
            <a:ext cx="20175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질병 연구원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191FD2B-8FDF-4C13-B8F1-00184393D90E}"/>
              </a:ext>
            </a:extLst>
          </p:cNvPr>
          <p:cNvSpPr/>
          <p:nvPr/>
        </p:nvSpPr>
        <p:spPr>
          <a:xfrm>
            <a:off x="3257363" y="1401075"/>
            <a:ext cx="725696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2854526-9BAC-45AB-83BB-D3C53D7B4F18}"/>
              </a:ext>
            </a:extLst>
          </p:cNvPr>
          <p:cNvSpPr/>
          <p:nvPr/>
        </p:nvSpPr>
        <p:spPr>
          <a:xfrm>
            <a:off x="1131711" y="1429328"/>
            <a:ext cx="2234159" cy="14172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0279FDE-CF67-4EC7-83D8-8EB12A27FB0B}"/>
              </a:ext>
            </a:extLst>
          </p:cNvPr>
          <p:cNvSpPr txBox="1"/>
          <p:nvPr/>
        </p:nvSpPr>
        <p:spPr>
          <a:xfrm>
            <a:off x="1145915" y="1899422"/>
            <a:ext cx="223415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보건복지부 직원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76A77B5-92D0-4934-A847-13954AC2C80B}"/>
              </a:ext>
            </a:extLst>
          </p:cNvPr>
          <p:cNvSpPr txBox="1"/>
          <p:nvPr/>
        </p:nvSpPr>
        <p:spPr>
          <a:xfrm>
            <a:off x="3657561" y="1630117"/>
            <a:ext cx="72866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ko-KR" sz="2000" dirty="0" err="1"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국민별</a:t>
            </a:r>
            <a:r>
              <a:rPr lang="ko-KR" altLang="ko-KR" sz="2000" dirty="0"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 병원비 지출 내역확인</a:t>
            </a:r>
            <a:r>
              <a:rPr lang="en-US" altLang="ko-KR" sz="2000" dirty="0"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000" dirty="0"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질병 파악</a:t>
            </a:r>
            <a:endParaRPr lang="en-US" altLang="ko-KR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Times New Roman" panose="02020603050405020304" pitchFamily="18" charset="0"/>
            </a:endParaRPr>
          </a:p>
          <a:p>
            <a:pPr algn="just"/>
            <a:endParaRPr lang="en-US" altLang="ko-KR" sz="2000" dirty="0">
              <a:effectLst/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Times New Roman" panose="02020603050405020304" pitchFamily="18" charset="0"/>
            </a:endParaRPr>
          </a:p>
          <a:p>
            <a:pPr algn="just"/>
            <a:r>
              <a:rPr lang="ko-KR" altLang="ko-KR" sz="2000" dirty="0"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예방효과 뛰어난 백신 파악</a:t>
            </a:r>
            <a:endParaRPr lang="ko-KR" altLang="en-US" sz="2000" spc="-15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31BE402-3E20-4ABB-BA76-6ABEE6DBD35C}"/>
              </a:ext>
            </a:extLst>
          </p:cNvPr>
          <p:cNvSpPr txBox="1"/>
          <p:nvPr/>
        </p:nvSpPr>
        <p:spPr>
          <a:xfrm>
            <a:off x="3657561" y="3565119"/>
            <a:ext cx="6689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ko-KR" sz="2000" dirty="0"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치사율 높은 질병과 치료 비용 파악</a:t>
            </a:r>
            <a:endParaRPr lang="ko-KR" altLang="en-US" sz="2000" spc="-15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7F77429-7335-4876-BF80-D4DD4AA26BE1}"/>
              </a:ext>
            </a:extLst>
          </p:cNvPr>
          <p:cNvSpPr txBox="1"/>
          <p:nvPr/>
        </p:nvSpPr>
        <p:spPr>
          <a:xfrm>
            <a:off x="3657561" y="5256870"/>
            <a:ext cx="6689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ko-KR" sz="2000" dirty="0"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질병과 치료비용 파악</a:t>
            </a:r>
            <a:endParaRPr lang="ko-KR" altLang="en-US" sz="2000" spc="-15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B779134-AAFC-46D9-B57F-64E045A68EEE}"/>
              </a:ext>
            </a:extLst>
          </p:cNvPr>
          <p:cNvSpPr/>
          <p:nvPr/>
        </p:nvSpPr>
        <p:spPr>
          <a:xfrm>
            <a:off x="10058400" y="6572250"/>
            <a:ext cx="2133600" cy="285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1E10D56-C72D-4B96-BCE7-3F62C6F5B75E}"/>
              </a:ext>
            </a:extLst>
          </p:cNvPr>
          <p:cNvSpPr txBox="1"/>
          <p:nvPr/>
        </p:nvSpPr>
        <p:spPr>
          <a:xfrm>
            <a:off x="180141" y="151748"/>
            <a:ext cx="36343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3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사용자정의</a:t>
            </a:r>
            <a:r>
              <a:rPr lang="en-US" altLang="ko-KR" sz="3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3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요구 조건</a:t>
            </a:r>
          </a:p>
        </p:txBody>
      </p:sp>
    </p:spTree>
    <p:extLst>
      <p:ext uri="{BB962C8B-B14F-4D97-AF65-F5344CB8AC3E}">
        <p14:creationId xmlns:p14="http://schemas.microsoft.com/office/powerpoint/2010/main" val="386357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42B1F1A-7C93-4587-9B04-CA5FE77DC9EE}"/>
              </a:ext>
            </a:extLst>
          </p:cNvPr>
          <p:cNvSpPr/>
          <p:nvPr/>
        </p:nvSpPr>
        <p:spPr>
          <a:xfrm>
            <a:off x="10058400" y="6572250"/>
            <a:ext cx="2133600" cy="28575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BE39C95-42CC-460C-B2D7-2BC363A7991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17789" y="85478"/>
            <a:ext cx="8915400" cy="66870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FC458D-5A4E-4F4A-8A7D-44DE521E8ABB}"/>
              </a:ext>
            </a:extLst>
          </p:cNvPr>
          <p:cNvSpPr txBox="1"/>
          <p:nvPr/>
        </p:nvSpPr>
        <p:spPr>
          <a:xfrm>
            <a:off x="390525" y="378328"/>
            <a:ext cx="4468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3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E-R </a:t>
            </a:r>
            <a:r>
              <a:rPr lang="ko-KR" altLang="en-US" sz="2800" spc="-3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다이어그램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FBC5CF-B587-401E-B832-882BA5D82848}"/>
              </a:ext>
            </a:extLst>
          </p:cNvPr>
          <p:cNvSpPr txBox="1"/>
          <p:nvPr/>
        </p:nvSpPr>
        <p:spPr>
          <a:xfrm>
            <a:off x="6096000" y="1715572"/>
            <a:ext cx="376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338AA67-80E8-44FD-83FF-1BFD013D5886}"/>
              </a:ext>
            </a:extLst>
          </p:cNvPr>
          <p:cNvSpPr/>
          <p:nvPr/>
        </p:nvSpPr>
        <p:spPr>
          <a:xfrm rot="20468632">
            <a:off x="5109873" y="4927953"/>
            <a:ext cx="455088" cy="3851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ED35584-DBD9-4AAB-B2A8-FA37823FCE99}"/>
              </a:ext>
            </a:extLst>
          </p:cNvPr>
          <p:cNvSpPr/>
          <p:nvPr/>
        </p:nvSpPr>
        <p:spPr>
          <a:xfrm rot="21135812">
            <a:off x="10251302" y="2169454"/>
            <a:ext cx="455088" cy="3851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706E18-FAFA-45CF-B1B8-4E5B4D1D1E07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99445A-1F28-4BA3-9BBB-4B57F7D02BB7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Term 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7780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BFC458D-5A4E-4F4A-8A7D-44DE521E8ABB}"/>
              </a:ext>
            </a:extLst>
          </p:cNvPr>
          <p:cNvSpPr txBox="1"/>
          <p:nvPr/>
        </p:nvSpPr>
        <p:spPr>
          <a:xfrm>
            <a:off x="390525" y="378328"/>
            <a:ext cx="4468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3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스키마 테이블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C973949-BEFB-4DD7-B5CF-508406680C0D}"/>
              </a:ext>
            </a:extLst>
          </p:cNvPr>
          <p:cNvSpPr/>
          <p:nvPr/>
        </p:nvSpPr>
        <p:spPr>
          <a:xfrm>
            <a:off x="10058400" y="6572250"/>
            <a:ext cx="2133600" cy="28575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5E9599-0D06-430D-A8F5-38B81607F1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" y="1306647"/>
            <a:ext cx="4763165" cy="176585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ABAD13E-A53B-4168-812A-6C10AAAA7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" y="3555089"/>
            <a:ext cx="4763165" cy="294363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B72BCAA-231E-4A1C-BC54-9F3D608645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877" y="1064224"/>
            <a:ext cx="6439799" cy="223868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A47E9E3-CCB5-4A57-9FD1-483E1609C0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19" y="3555089"/>
            <a:ext cx="6525536" cy="2924583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A2D78ECF-C33E-426C-AB0B-9EF36995D7AD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A55D5B-4B77-4217-AF14-29A14D8556E2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Term 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614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SQL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Term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60998A-E839-4F72-83D7-9194FA3C7526}"/>
              </a:ext>
            </a:extLst>
          </p:cNvPr>
          <p:cNvSpPr txBox="1"/>
          <p:nvPr/>
        </p:nvSpPr>
        <p:spPr>
          <a:xfrm>
            <a:off x="6504263" y="2136375"/>
            <a:ext cx="5270520" cy="41493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국민 테이블 생성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Create table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국민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varchar(40),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주민등록번호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char(14), primary key(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주민등록번호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 );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효능 테이블 생성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Create table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효능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약이름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varchar(40),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효능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varchar(40), primary key(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약이름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효능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 );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19E0717-CD8B-42B4-A8A2-4E605CEEBAB8}"/>
              </a:ext>
            </a:extLst>
          </p:cNvPr>
          <p:cNvSpPr txBox="1"/>
          <p:nvPr/>
        </p:nvSpPr>
        <p:spPr>
          <a:xfrm>
            <a:off x="6504263" y="1193654"/>
            <a:ext cx="44486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데이터베이스</a:t>
            </a:r>
            <a:r>
              <a:rPr lang="en-US" altLang="ko-KR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테이블 생성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AFF4DE48-4666-4E6F-9AD6-32D570A160F3}"/>
              </a:ext>
            </a:extLst>
          </p:cNvPr>
          <p:cNvCxnSpPr/>
          <p:nvPr/>
        </p:nvCxnSpPr>
        <p:spPr>
          <a:xfrm>
            <a:off x="6504263" y="1916968"/>
            <a:ext cx="56877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844E99-8FA8-48A5-B68E-53D1D222095B}"/>
              </a:ext>
            </a:extLst>
          </p:cNvPr>
          <p:cNvSpPr/>
          <p:nvPr/>
        </p:nvSpPr>
        <p:spPr>
          <a:xfrm>
            <a:off x="10058400" y="6572250"/>
            <a:ext cx="2133600" cy="285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1081C9-4BD9-48ED-BEF0-4EE5D47D7D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27" y="1399654"/>
            <a:ext cx="4886062" cy="4886062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95DB41D6-5D01-4AFB-B185-2840E472AFFE}"/>
              </a:ext>
            </a:extLst>
          </p:cNvPr>
          <p:cNvSpPr/>
          <p:nvPr/>
        </p:nvSpPr>
        <p:spPr>
          <a:xfrm>
            <a:off x="8982359" y="3557592"/>
            <a:ext cx="247365" cy="2473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6A01B68-C5DB-423C-A2BF-375699DA47E7}"/>
              </a:ext>
            </a:extLst>
          </p:cNvPr>
          <p:cNvSpPr/>
          <p:nvPr/>
        </p:nvSpPr>
        <p:spPr>
          <a:xfrm>
            <a:off x="8982358" y="4024363"/>
            <a:ext cx="247365" cy="2473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38B2FDE-0903-4B4E-A70B-C8ECA0D156FE}"/>
              </a:ext>
            </a:extLst>
          </p:cNvPr>
          <p:cNvSpPr/>
          <p:nvPr/>
        </p:nvSpPr>
        <p:spPr>
          <a:xfrm>
            <a:off x="8982358" y="4495577"/>
            <a:ext cx="247365" cy="2473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48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SQL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Term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60998A-E839-4F72-83D7-9194FA3C7526}"/>
              </a:ext>
            </a:extLst>
          </p:cNvPr>
          <p:cNvSpPr txBox="1"/>
          <p:nvPr/>
        </p:nvSpPr>
        <p:spPr>
          <a:xfrm>
            <a:off x="329610" y="1821217"/>
            <a:ext cx="11590407" cy="4518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27000" indent="-1270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Insert into 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국민</a:t>
            </a: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values('</a:t>
            </a:r>
            <a:r>
              <a:rPr lang="ko-KR" altLang="ko-KR" sz="15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백장선</a:t>
            </a: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', '910423-1434240'), ('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손영숙</a:t>
            </a: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', '941111-2221234');</a:t>
            </a:r>
            <a:endParaRPr lang="ko-KR" altLang="ko-KR" sz="15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27000" indent="-1270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Insert into 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병원</a:t>
            </a: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values('</a:t>
            </a:r>
            <a:r>
              <a:rPr lang="ko-KR" altLang="ko-KR" sz="15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다나아</a:t>
            </a: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', '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서울시 중구</a:t>
            </a: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', 6000), ('</a:t>
            </a:r>
            <a:r>
              <a:rPr lang="ko-KR" altLang="ko-KR" sz="15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한번만와</a:t>
            </a: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', '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부산광역시 중구</a:t>
            </a: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', 4000);</a:t>
            </a:r>
            <a:endParaRPr lang="ko-KR" altLang="ko-KR" sz="15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27000" indent="-1270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Insert into 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약국</a:t>
            </a: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values('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한방에</a:t>
            </a: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', '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서울시 중구</a:t>
            </a: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', 4000), ('</a:t>
            </a:r>
            <a:r>
              <a:rPr lang="ko-KR" altLang="ko-KR" sz="15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큰가격</a:t>
            </a: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', '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부산광역시 중구</a:t>
            </a: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', 70000);</a:t>
            </a:r>
            <a:endParaRPr lang="ko-KR" altLang="ko-KR" sz="15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27000" indent="-1270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Insert into 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치료</a:t>
            </a: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values('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물리치료</a:t>
            </a: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', 6000, 20200222, '910423-1434240', '</a:t>
            </a:r>
            <a:r>
              <a:rPr lang="ko-KR" altLang="ko-KR" sz="15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다나아</a:t>
            </a: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', null), </a:t>
            </a:r>
          </a:p>
          <a:p>
            <a:pPr marL="127000" indent="-1270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5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		     </a:t>
            </a: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('</a:t>
            </a:r>
            <a:r>
              <a:rPr lang="ko-KR" altLang="ko-KR" sz="15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약처방</a:t>
            </a: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', 4000, 20200222, '941111-2221234', null, '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한방에</a:t>
            </a: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');</a:t>
            </a:r>
            <a:endParaRPr lang="ko-KR" altLang="ko-KR" sz="15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27000" indent="-1270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Insert into 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약</a:t>
            </a: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values('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비타</a:t>
            </a: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7', '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위산억제</a:t>
            </a: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혈액순환개선</a:t>
            </a: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', '</a:t>
            </a:r>
            <a:r>
              <a:rPr lang="ko-KR" altLang="ko-KR" sz="15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다나아</a:t>
            </a: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', 20201023);</a:t>
            </a:r>
            <a:endParaRPr lang="ko-KR" altLang="ko-KR" sz="15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27000" indent="-1270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Insert into 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효능 </a:t>
            </a: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values('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비타</a:t>
            </a: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7', '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혈액순환개선</a:t>
            </a: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'), ('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비타</a:t>
            </a: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7', '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위산억제</a:t>
            </a: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');</a:t>
            </a:r>
            <a:endParaRPr lang="ko-KR" altLang="ko-KR" sz="15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27000" indent="-1270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Insert into 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질병 </a:t>
            </a: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values('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코로나</a:t>
            </a: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', 0.01, '910423-1434240', '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고열</a:t>
            </a: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후각마비</a:t>
            </a: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’),</a:t>
            </a:r>
          </a:p>
          <a:p>
            <a:pPr marL="127000" indent="-1270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5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		     </a:t>
            </a: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('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메르스</a:t>
            </a: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', 0.34, '941111-2221234', '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기침</a:t>
            </a: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');</a:t>
            </a:r>
            <a:endParaRPr lang="ko-KR" altLang="ko-KR" sz="15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27000" indent="-1270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Insert into 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증상 </a:t>
            </a: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values('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코로나</a:t>
            </a: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', '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고열</a:t>
            </a: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'), ('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코로나</a:t>
            </a: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', '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후각마비</a:t>
            </a: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');</a:t>
            </a:r>
            <a:endParaRPr lang="ko-KR" altLang="ko-KR" sz="15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27000" indent="-1270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Insert into 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백신 </a:t>
            </a: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values('HPV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백신</a:t>
            </a: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', 0.7);</a:t>
            </a:r>
            <a:endParaRPr lang="ko-KR" altLang="ko-KR" sz="15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27000" indent="-1270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Insert into 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예방 </a:t>
            </a: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values('HPV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백신</a:t>
            </a: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', 50000, 20200401, '910423-1434240');</a:t>
            </a:r>
            <a:endParaRPr lang="ko-KR" altLang="ko-KR" sz="15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5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Insert into </a:t>
            </a:r>
            <a:r>
              <a:rPr lang="ko-KR" altLang="ko-KR" sz="15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노출 </a:t>
            </a:r>
            <a:r>
              <a:rPr lang="en-US" altLang="ko-KR" sz="15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values('</a:t>
            </a:r>
            <a:r>
              <a:rPr lang="ko-KR" altLang="ko-KR" sz="15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코로나</a:t>
            </a:r>
            <a:r>
              <a:rPr lang="en-US" altLang="ko-KR" sz="15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', 20200604, '910423-1434240');</a:t>
            </a:r>
            <a:endParaRPr lang="ko-KR" altLang="ko-KR" sz="15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19E0717-CD8B-42B4-A8A2-4E605CEEBAB8}"/>
              </a:ext>
            </a:extLst>
          </p:cNvPr>
          <p:cNvSpPr txBox="1"/>
          <p:nvPr/>
        </p:nvSpPr>
        <p:spPr>
          <a:xfrm>
            <a:off x="353943" y="1036075"/>
            <a:ext cx="48269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사용자 처리를 위한 예시 일부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AFF4DE48-4666-4E6F-9AD6-32D570A160F3}"/>
              </a:ext>
            </a:extLst>
          </p:cNvPr>
          <p:cNvCxnSpPr/>
          <p:nvPr/>
        </p:nvCxnSpPr>
        <p:spPr>
          <a:xfrm>
            <a:off x="353943" y="1759389"/>
            <a:ext cx="56877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844E99-8FA8-48A5-B68E-53D1D222095B}"/>
              </a:ext>
            </a:extLst>
          </p:cNvPr>
          <p:cNvSpPr/>
          <p:nvPr/>
        </p:nvSpPr>
        <p:spPr>
          <a:xfrm>
            <a:off x="10058400" y="6572250"/>
            <a:ext cx="2133600" cy="285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1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SQL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Term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19E0717-CD8B-42B4-A8A2-4E605CEEBAB8}"/>
              </a:ext>
            </a:extLst>
          </p:cNvPr>
          <p:cNvSpPr txBox="1"/>
          <p:nvPr/>
        </p:nvSpPr>
        <p:spPr>
          <a:xfrm>
            <a:off x="674392" y="975115"/>
            <a:ext cx="7207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사용자별 작업 내용 처리를 위한 </a:t>
            </a:r>
            <a:r>
              <a:rPr lang="en-US" altLang="ko-KR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SQL</a:t>
            </a:r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 결과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AFF4DE48-4666-4E6F-9AD6-32D570A160F3}"/>
              </a:ext>
            </a:extLst>
          </p:cNvPr>
          <p:cNvCxnSpPr/>
          <p:nvPr/>
        </p:nvCxnSpPr>
        <p:spPr>
          <a:xfrm>
            <a:off x="674392" y="1698429"/>
            <a:ext cx="56877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844E99-8FA8-48A5-B68E-53D1D222095B}"/>
              </a:ext>
            </a:extLst>
          </p:cNvPr>
          <p:cNvSpPr/>
          <p:nvPr/>
        </p:nvSpPr>
        <p:spPr>
          <a:xfrm>
            <a:off x="10058400" y="6572250"/>
            <a:ext cx="2133600" cy="285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F7DA088-79B3-4653-8E90-711DAE8D2358}"/>
              </a:ext>
            </a:extLst>
          </p:cNvPr>
          <p:cNvSpPr/>
          <p:nvPr/>
        </p:nvSpPr>
        <p:spPr>
          <a:xfrm>
            <a:off x="2879897" y="4002423"/>
            <a:ext cx="7256962" cy="1288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0B9C5F0-1B73-43F9-B8D8-82DA2A4B03DB}"/>
              </a:ext>
            </a:extLst>
          </p:cNvPr>
          <p:cNvSpPr/>
          <p:nvPr/>
        </p:nvSpPr>
        <p:spPr>
          <a:xfrm>
            <a:off x="2888192" y="5296315"/>
            <a:ext cx="7256962" cy="1288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915DE49-99A2-4E78-B4DC-67BC996BD55E}"/>
              </a:ext>
            </a:extLst>
          </p:cNvPr>
          <p:cNvSpPr/>
          <p:nvPr/>
        </p:nvSpPr>
        <p:spPr>
          <a:xfrm>
            <a:off x="758918" y="4002423"/>
            <a:ext cx="2222420" cy="12884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D0A650-EFEA-4A03-B41D-BDED1C25C3D8}"/>
              </a:ext>
            </a:extLst>
          </p:cNvPr>
          <p:cNvSpPr/>
          <p:nvPr/>
        </p:nvSpPr>
        <p:spPr>
          <a:xfrm>
            <a:off x="758918" y="5296315"/>
            <a:ext cx="2222420" cy="128840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8CE89A-8CEC-4E6A-BE1A-D63ED843934E}"/>
              </a:ext>
            </a:extLst>
          </p:cNvPr>
          <p:cNvSpPr txBox="1"/>
          <p:nvPr/>
        </p:nvSpPr>
        <p:spPr>
          <a:xfrm>
            <a:off x="1026020" y="4429782"/>
            <a:ext cx="1674011" cy="433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보험사 직원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565547-BA08-4056-820E-482007BBE317}"/>
              </a:ext>
            </a:extLst>
          </p:cNvPr>
          <p:cNvSpPr txBox="1"/>
          <p:nvPr/>
        </p:nvSpPr>
        <p:spPr>
          <a:xfrm>
            <a:off x="854251" y="5723674"/>
            <a:ext cx="2017546" cy="433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질병 연구원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715741-99EE-46EB-BE1F-1A1B9082459B}"/>
              </a:ext>
            </a:extLst>
          </p:cNvPr>
          <p:cNvSpPr/>
          <p:nvPr/>
        </p:nvSpPr>
        <p:spPr>
          <a:xfrm>
            <a:off x="2871599" y="1908415"/>
            <a:ext cx="7256962" cy="1288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00B5608-3989-4FCA-B52F-9971FA9A1841}"/>
              </a:ext>
            </a:extLst>
          </p:cNvPr>
          <p:cNvSpPr/>
          <p:nvPr/>
        </p:nvSpPr>
        <p:spPr>
          <a:xfrm>
            <a:off x="745947" y="1936668"/>
            <a:ext cx="2234159" cy="12884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FD7EA26-17D6-49A0-9425-9136EEEF67EA}"/>
              </a:ext>
            </a:extLst>
          </p:cNvPr>
          <p:cNvSpPr txBox="1"/>
          <p:nvPr/>
        </p:nvSpPr>
        <p:spPr>
          <a:xfrm>
            <a:off x="760151" y="2364027"/>
            <a:ext cx="2234159" cy="433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보건복지부 직원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574F813-A306-471D-9E75-96034B0373E3}"/>
              </a:ext>
            </a:extLst>
          </p:cNvPr>
          <p:cNvSpPr txBox="1"/>
          <p:nvPr/>
        </p:nvSpPr>
        <p:spPr>
          <a:xfrm>
            <a:off x="3271797" y="2119203"/>
            <a:ext cx="72866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ko-KR" sz="2000" dirty="0" err="1"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국민별</a:t>
            </a:r>
            <a:r>
              <a:rPr lang="ko-KR" altLang="ko-KR" sz="2000" dirty="0"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 병원비 지출 내역확인</a:t>
            </a:r>
            <a:r>
              <a:rPr lang="en-US" altLang="ko-KR" sz="2000" dirty="0"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000" dirty="0"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질병 파악</a:t>
            </a:r>
            <a:endParaRPr lang="en-US" altLang="ko-KR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Times New Roman" panose="02020603050405020304" pitchFamily="18" charset="0"/>
            </a:endParaRPr>
          </a:p>
          <a:p>
            <a:pPr algn="just"/>
            <a:endParaRPr lang="en-US" altLang="ko-KR" sz="2000" dirty="0">
              <a:effectLst/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Times New Roman" panose="02020603050405020304" pitchFamily="18" charset="0"/>
            </a:endParaRPr>
          </a:p>
          <a:p>
            <a:pPr algn="just"/>
            <a:r>
              <a:rPr lang="ko-KR" altLang="ko-KR" sz="2000" dirty="0"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예방효과 뛰어난 백신 파악</a:t>
            </a:r>
            <a:endParaRPr lang="ko-KR" altLang="en-US" sz="2000" spc="-15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404255-6866-4E1E-95E6-29041EE28ED2}"/>
              </a:ext>
            </a:extLst>
          </p:cNvPr>
          <p:cNvSpPr txBox="1"/>
          <p:nvPr/>
        </p:nvSpPr>
        <p:spPr>
          <a:xfrm>
            <a:off x="3271797" y="4426284"/>
            <a:ext cx="6689781" cy="363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ko-KR" sz="2000" dirty="0"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치사율 높은 질병과 치료 비용 파악</a:t>
            </a:r>
            <a:endParaRPr lang="ko-KR" altLang="en-US" sz="2000" spc="-15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FDA116-32DC-4BD0-8639-26A116A41CE6}"/>
              </a:ext>
            </a:extLst>
          </p:cNvPr>
          <p:cNvSpPr txBox="1"/>
          <p:nvPr/>
        </p:nvSpPr>
        <p:spPr>
          <a:xfrm>
            <a:off x="3271797" y="5717977"/>
            <a:ext cx="6689781" cy="363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ko-KR" sz="2000" dirty="0"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질병과 치료비용 파악</a:t>
            </a:r>
            <a:endParaRPr lang="ko-KR" altLang="en-US" sz="2000" spc="-15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B0AAF21-34E9-4235-A6D6-CF5EF5318EE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310" y="1538988"/>
            <a:ext cx="8486582" cy="2383019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C6E0AA54-03A3-4196-B12E-FC8C97EAB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514" y="4287761"/>
            <a:ext cx="8953019" cy="221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0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winterdrea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1345C"/>
      </a:accent1>
      <a:accent2>
        <a:srgbClr val="326393"/>
      </a:accent2>
      <a:accent3>
        <a:srgbClr val="6D8CAC"/>
      </a:accent3>
      <a:accent4>
        <a:srgbClr val="C9CACF"/>
      </a:accent4>
      <a:accent5>
        <a:srgbClr val="CAB5BD"/>
      </a:accent5>
      <a:accent6>
        <a:srgbClr val="F1ECE6"/>
      </a:accent6>
      <a:hlink>
        <a:srgbClr val="3F3F3F"/>
      </a:hlink>
      <a:folHlink>
        <a:srgbClr val="3F3F3F"/>
      </a:folHlink>
    </a:clrScheme>
    <a:fontScheme name="마루 부리 Beta">
      <a:majorFont>
        <a:latin typeface="마루 부리 Beta"/>
        <a:ea typeface="마루 부리 Beta"/>
        <a:cs typeface=""/>
      </a:majorFont>
      <a:minorFont>
        <a:latin typeface="마루 부리 Beta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</TotalTime>
  <Words>434</Words>
  <Application>Microsoft Office PowerPoint</Application>
  <PresentationFormat>와이드스크린</PresentationFormat>
  <Paragraphs>76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나눔고딕코딩</vt:lpstr>
      <vt:lpstr>마루 부리 Beta</vt:lpstr>
      <vt:lpstr>맑은 고딕</vt:lpstr>
      <vt:lpstr>배달의민족 도현</vt:lpstr>
      <vt:lpstr>배달의민족 한나체 Pro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 새별</dc:creator>
  <cp:lastModifiedBy>Yang Won Jik</cp:lastModifiedBy>
  <cp:revision>38</cp:revision>
  <dcterms:created xsi:type="dcterms:W3CDTF">2020-11-18T01:48:02Z</dcterms:created>
  <dcterms:modified xsi:type="dcterms:W3CDTF">2020-12-14T07:28:43Z</dcterms:modified>
</cp:coreProperties>
</file>